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2"/>
    </p:embeddedFont>
    <p:embeddedFont>
      <p:font typeface="Montserrat Bold" panose="00000800000000000000" charset="0"/>
      <p:regular r:id="rId13"/>
    </p:embeddedFont>
    <p:embeddedFont>
      <p:font typeface="Montserrat Bold Italics" panose="020B0604020202020204" charset="0"/>
      <p:regular r:id="rId14"/>
    </p:embeddedFon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Open Sans 1 Bold Italics" panose="020B0604020202020204" charset="0"/>
      <p:regular r:id="rId17"/>
    </p:embeddedFont>
    <p:embeddedFont>
      <p:font typeface="Open Sans 2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imitrasykeridi.github.io" TargetMode="External"/><Relationship Id="rId4" Type="http://schemas.openxmlformats.org/officeDocument/2006/relationships/hyperlink" Target="https://github.com/dimitrasykeridi/AIRBNB_Greek_Listings_SQL_Proje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9015" y="408323"/>
            <a:ext cx="10614561" cy="10614561"/>
            <a:chOff x="63500" y="63500"/>
            <a:chExt cx="1130300" cy="11303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0" y="0"/>
                  </a:moveTo>
                  <a:lnTo>
                    <a:pt x="876300" y="0"/>
                  </a:lnTo>
                  <a:lnTo>
                    <a:pt x="1130300" y="1130300"/>
                  </a:lnTo>
                  <a:lnTo>
                    <a:pt x="0" y="1130300"/>
                  </a:lnTo>
                  <a:close/>
                </a:path>
              </a:pathLst>
            </a:custGeom>
            <a:blipFill>
              <a:blip r:embed="rId2"/>
              <a:stretch>
                <a:fillRect l="-35617" t="-5617" r="-24382" b="56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4046462" y="4932066"/>
            <a:ext cx="2115307" cy="10767776"/>
            <a:chOff x="0" y="0"/>
            <a:chExt cx="557118" cy="28359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7118" cy="2835958"/>
            </a:xfrm>
            <a:custGeom>
              <a:avLst/>
              <a:gdLst/>
              <a:ahLst/>
              <a:cxnLst/>
              <a:rect l="l" t="t" r="r" b="b"/>
              <a:pathLst>
                <a:path w="557118" h="2835958">
                  <a:moveTo>
                    <a:pt x="557118" y="0"/>
                  </a:moveTo>
                  <a:lnTo>
                    <a:pt x="557118" y="2721658"/>
                  </a:lnTo>
                  <a:lnTo>
                    <a:pt x="278559" y="2835958"/>
                  </a:lnTo>
                  <a:lnTo>
                    <a:pt x="0" y="2721658"/>
                  </a:lnTo>
                  <a:lnTo>
                    <a:pt x="0" y="0"/>
                  </a:lnTo>
                  <a:lnTo>
                    <a:pt x="55711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7118" cy="27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3611859" y="-4165412"/>
            <a:ext cx="1122654" cy="8905917"/>
            <a:chOff x="0" y="0"/>
            <a:chExt cx="295678" cy="23455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78" cy="2345591"/>
            </a:xfrm>
            <a:custGeom>
              <a:avLst/>
              <a:gdLst/>
              <a:ahLst/>
              <a:cxnLst/>
              <a:rect l="l" t="t" r="r" b="b"/>
              <a:pathLst>
                <a:path w="295678" h="2345591">
                  <a:moveTo>
                    <a:pt x="295678" y="0"/>
                  </a:moveTo>
                  <a:lnTo>
                    <a:pt x="295678" y="2231291"/>
                  </a:lnTo>
                  <a:lnTo>
                    <a:pt x="147839" y="2345591"/>
                  </a:lnTo>
                  <a:lnTo>
                    <a:pt x="0" y="2231291"/>
                  </a:lnTo>
                  <a:lnTo>
                    <a:pt x="0" y="0"/>
                  </a:lnTo>
                  <a:lnTo>
                    <a:pt x="2956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5678" cy="226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7151650" y="-3473775"/>
            <a:ext cx="2045638" cy="6599658"/>
            <a:chOff x="0" y="0"/>
            <a:chExt cx="538769" cy="17381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8769" cy="1738182"/>
            </a:xfrm>
            <a:custGeom>
              <a:avLst/>
              <a:gdLst/>
              <a:ahLst/>
              <a:cxnLst/>
              <a:rect l="l" t="t" r="r" b="b"/>
              <a:pathLst>
                <a:path w="538769" h="1738182">
                  <a:moveTo>
                    <a:pt x="538769" y="0"/>
                  </a:moveTo>
                  <a:lnTo>
                    <a:pt x="538769" y="1623882"/>
                  </a:lnTo>
                  <a:lnTo>
                    <a:pt x="269384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538769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38769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289383" y="-4511438"/>
            <a:ext cx="2127520" cy="8593102"/>
            <a:chOff x="0" y="0"/>
            <a:chExt cx="560334" cy="22632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0334" cy="2263204"/>
            </a:xfrm>
            <a:custGeom>
              <a:avLst/>
              <a:gdLst/>
              <a:ahLst/>
              <a:cxnLst/>
              <a:rect l="l" t="t" r="r" b="b"/>
              <a:pathLst>
                <a:path w="560334" h="2263204">
                  <a:moveTo>
                    <a:pt x="560334" y="0"/>
                  </a:moveTo>
                  <a:lnTo>
                    <a:pt x="560334" y="2148904"/>
                  </a:lnTo>
                  <a:lnTo>
                    <a:pt x="280167" y="2263204"/>
                  </a:lnTo>
                  <a:lnTo>
                    <a:pt x="0" y="2148904"/>
                  </a:lnTo>
                  <a:lnTo>
                    <a:pt x="0" y="0"/>
                  </a:lnTo>
                  <a:lnTo>
                    <a:pt x="560334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0334" cy="2187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123126" y="4255007"/>
            <a:ext cx="7687465" cy="298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3"/>
              </a:lnSpc>
            </a:pPr>
            <a:r>
              <a:rPr lang="en-US" sz="5429" b="1" spc="-266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Analysis of Greek Airbnb Listings and Reviews </a:t>
            </a:r>
          </a:p>
          <a:p>
            <a:pPr algn="ctr">
              <a:lnSpc>
                <a:spcPts val="5863"/>
              </a:lnSpc>
            </a:pPr>
            <a:r>
              <a:rPr lang="en-US" sz="5429" b="1" spc="-266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Using SQL</a:t>
            </a:r>
          </a:p>
          <a:p>
            <a:pPr algn="ctr">
              <a:lnSpc>
                <a:spcPts val="5863"/>
              </a:lnSpc>
            </a:pPr>
            <a:endParaRPr lang="en-US" sz="5429" b="1" spc="-266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04578" y="-3166104"/>
            <a:ext cx="1030957" cy="6599658"/>
            <a:chOff x="0" y="0"/>
            <a:chExt cx="27152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528" cy="1738182"/>
            </a:xfrm>
            <a:custGeom>
              <a:avLst/>
              <a:gdLst/>
              <a:ahLst/>
              <a:cxnLst/>
              <a:rect l="l" t="t" r="r" b="b"/>
              <a:pathLst>
                <a:path w="271528" h="1738182">
                  <a:moveTo>
                    <a:pt x="271528" y="0"/>
                  </a:moveTo>
                  <a:lnTo>
                    <a:pt x="271528" y="1623882"/>
                  </a:lnTo>
                  <a:lnTo>
                    <a:pt x="135764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27152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152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55352" y="-7277477"/>
            <a:ext cx="1845969" cy="14007393"/>
            <a:chOff x="0" y="0"/>
            <a:chExt cx="486181" cy="368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689190"/>
            </a:xfrm>
            <a:custGeom>
              <a:avLst/>
              <a:gdLst/>
              <a:ahLst/>
              <a:cxnLst/>
              <a:rect l="l" t="t" r="r" b="b"/>
              <a:pathLst>
                <a:path w="486181" h="3689190">
                  <a:moveTo>
                    <a:pt x="486181" y="0"/>
                  </a:moveTo>
                  <a:lnTo>
                    <a:pt x="486181" y="3574890"/>
                  </a:lnTo>
                  <a:lnTo>
                    <a:pt x="243091" y="3689190"/>
                  </a:lnTo>
                  <a:lnTo>
                    <a:pt x="0" y="357489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612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307200" y="7645047"/>
            <a:ext cx="922985" cy="5038615"/>
            <a:chOff x="0" y="0"/>
            <a:chExt cx="24309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091" cy="1327043"/>
            </a:xfrm>
            <a:custGeom>
              <a:avLst/>
              <a:gdLst/>
              <a:ahLst/>
              <a:cxnLst/>
              <a:rect l="l" t="t" r="r" b="b"/>
              <a:pathLst>
                <a:path w="243091" h="1327043">
                  <a:moveTo>
                    <a:pt x="243091" y="0"/>
                  </a:moveTo>
                  <a:lnTo>
                    <a:pt x="243091" y="1212743"/>
                  </a:lnTo>
                  <a:lnTo>
                    <a:pt x="121545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24309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309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865355" y="3061404"/>
            <a:ext cx="1845969" cy="15128885"/>
            <a:chOff x="0" y="0"/>
            <a:chExt cx="486181" cy="39845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3984562"/>
            </a:xfrm>
            <a:custGeom>
              <a:avLst/>
              <a:gdLst/>
              <a:ahLst/>
              <a:cxnLst/>
              <a:rect l="l" t="t" r="r" b="b"/>
              <a:pathLst>
                <a:path w="486181" h="3984562">
                  <a:moveTo>
                    <a:pt x="486181" y="0"/>
                  </a:moveTo>
                  <a:lnTo>
                    <a:pt x="486181" y="3870262"/>
                  </a:lnTo>
                  <a:lnTo>
                    <a:pt x="243091" y="3984562"/>
                  </a:lnTo>
                  <a:lnTo>
                    <a:pt x="0" y="387026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390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601771" y="649204"/>
            <a:ext cx="11686229" cy="9053658"/>
          </a:xfrm>
          <a:custGeom>
            <a:avLst/>
            <a:gdLst/>
            <a:ahLst/>
            <a:cxnLst/>
            <a:rect l="l" t="t" r="r" b="b"/>
            <a:pathLst>
              <a:path w="11686229" h="9053658">
                <a:moveTo>
                  <a:pt x="0" y="0"/>
                </a:moveTo>
                <a:lnTo>
                  <a:pt x="11686229" y="0"/>
                </a:lnTo>
                <a:lnTo>
                  <a:pt x="11686229" y="9053658"/>
                </a:lnTo>
                <a:lnTo>
                  <a:pt x="0" y="905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460933" y="8427296"/>
            <a:ext cx="1596734" cy="1062554"/>
          </a:xfrm>
          <a:custGeom>
            <a:avLst/>
            <a:gdLst/>
            <a:ahLst/>
            <a:cxnLst/>
            <a:rect l="l" t="t" r="r" b="b"/>
            <a:pathLst>
              <a:path w="1596734" h="1062554">
                <a:moveTo>
                  <a:pt x="0" y="0"/>
                </a:moveTo>
                <a:lnTo>
                  <a:pt x="1596734" y="0"/>
                </a:lnTo>
                <a:lnTo>
                  <a:pt x="1596734" y="1062554"/>
                </a:lnTo>
                <a:lnTo>
                  <a:pt x="0" y="106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1236086" y="725404"/>
            <a:ext cx="8512287" cy="96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05"/>
              </a:lnSpc>
              <a:spcBef>
                <a:spcPct val="0"/>
              </a:spcBef>
            </a:pPr>
            <a:r>
              <a:rPr lang="en-US" sz="6856" b="1" u="none" strike="noStrike" spc="-33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7159" y="1823861"/>
            <a:ext cx="5982727" cy="280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21"/>
              </a:lnSpc>
              <a:spcBef>
                <a:spcPct val="0"/>
              </a:spcBef>
            </a:pPr>
            <a:r>
              <a:rPr lang="en-US" sz="2015" u="none" strike="noStrike" spc="-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revealed key insights into Airbnb listings in Greece, such as high prices in Acropolis, the demand for larger accommodations, and the slight advantage of profile pictures for Superhosts. </a:t>
            </a:r>
          </a:p>
          <a:p>
            <a:pPr marL="0" lvl="0" indent="0" algn="just">
              <a:lnSpc>
                <a:spcPts val="2821"/>
              </a:lnSpc>
              <a:spcBef>
                <a:spcPct val="0"/>
              </a:spcBef>
            </a:pPr>
            <a:r>
              <a:rPr lang="en-US" sz="2015" u="none" strike="noStrike" spc="-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Seasonal booking trends and preferences for longer stays were also identified, offering useful recommendations for hosts and investors.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159" y="5849579"/>
            <a:ext cx="5131237" cy="3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1"/>
              </a:lnSpc>
              <a:spcBef>
                <a:spcPct val="0"/>
              </a:spcBef>
            </a:pPr>
            <a:r>
              <a:rPr lang="en-US" sz="2215" b="1" u="none" strike="noStrike" spc="-4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 and Further Information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1268" y="6202888"/>
            <a:ext cx="5157148" cy="298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endParaRPr/>
          </a:p>
          <a:p>
            <a:pPr marL="435703" lvl="1" indent="-217851" algn="l">
              <a:lnSpc>
                <a:spcPts val="2825"/>
              </a:lnSpc>
              <a:buFont typeface="Arial"/>
              <a:buChar char="•"/>
            </a:pPr>
            <a:r>
              <a:rPr lang="en-US" sz="201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GitHub Repository:  </a:t>
            </a:r>
          </a:p>
          <a:p>
            <a:pPr algn="l">
              <a:lnSpc>
                <a:spcPts val="2825"/>
              </a:lnSpc>
            </a:pPr>
            <a:r>
              <a:rPr lang="en-US" sz="201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    </a:t>
            </a:r>
            <a:r>
              <a:rPr lang="en-US" sz="2018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4" tooltip="https://github.com/dimitrasykeridi/AIRBNB_Greek_Listings_SQL_Project"/>
              </a:rPr>
              <a:t>Explore the code and analysis</a:t>
            </a:r>
          </a:p>
          <a:p>
            <a:pPr algn="l">
              <a:lnSpc>
                <a:spcPts val="282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4" tooltip="https://github.com/dimitrasykeridi/AIRBNB_Greek_Listings_SQL_Project"/>
            </a:endParaRPr>
          </a:p>
          <a:p>
            <a:pPr marL="435703" lvl="1" indent="-217851" algn="l">
              <a:lnSpc>
                <a:spcPts val="2825"/>
              </a:lnSpc>
              <a:buFont typeface="Arial"/>
              <a:buChar char="•"/>
            </a:pPr>
            <a:r>
              <a:rPr lang="en-US" sz="2018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5" tooltip="https://dimitrasykeridi.github.io"/>
              </a:rPr>
              <a:t>GitHub Portfolio Page</a:t>
            </a: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3000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346785" y="-7040612"/>
            <a:ext cx="1845969" cy="14081225"/>
            <a:chOff x="0" y="0"/>
            <a:chExt cx="486181" cy="3708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3708635"/>
            </a:xfrm>
            <a:custGeom>
              <a:avLst/>
              <a:gdLst/>
              <a:ahLst/>
              <a:cxnLst/>
              <a:rect l="l" t="t" r="r" b="b"/>
              <a:pathLst>
                <a:path w="486181" h="3708635">
                  <a:moveTo>
                    <a:pt x="486181" y="0"/>
                  </a:moveTo>
                  <a:lnTo>
                    <a:pt x="486181" y="3594335"/>
                  </a:lnTo>
                  <a:lnTo>
                    <a:pt x="243091" y="3708635"/>
                  </a:lnTo>
                  <a:lnTo>
                    <a:pt x="0" y="3594335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3632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5199085" y="7927476"/>
            <a:ext cx="1506853" cy="5038615"/>
            <a:chOff x="0" y="0"/>
            <a:chExt cx="396867" cy="1327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867" cy="1327043"/>
            </a:xfrm>
            <a:custGeom>
              <a:avLst/>
              <a:gdLst/>
              <a:ahLst/>
              <a:cxnLst/>
              <a:rect l="l" t="t" r="r" b="b"/>
              <a:pathLst>
                <a:path w="396867" h="1327043">
                  <a:moveTo>
                    <a:pt x="396867" y="0"/>
                  </a:moveTo>
                  <a:lnTo>
                    <a:pt x="396867" y="1212743"/>
                  </a:lnTo>
                  <a:lnTo>
                    <a:pt x="198433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96867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6867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5877660" y="3073710"/>
            <a:ext cx="1845969" cy="15104274"/>
            <a:chOff x="0" y="0"/>
            <a:chExt cx="486181" cy="39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181" cy="3978080"/>
            </a:xfrm>
            <a:custGeom>
              <a:avLst/>
              <a:gdLst/>
              <a:ahLst/>
              <a:cxnLst/>
              <a:rect l="l" t="t" r="r" b="b"/>
              <a:pathLst>
                <a:path w="486181" h="3978080">
                  <a:moveTo>
                    <a:pt x="486181" y="0"/>
                  </a:moveTo>
                  <a:lnTo>
                    <a:pt x="486181" y="3863780"/>
                  </a:lnTo>
                  <a:lnTo>
                    <a:pt x="243091" y="3978080"/>
                  </a:lnTo>
                  <a:lnTo>
                    <a:pt x="0" y="386378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6181" cy="3901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788846" y="4014215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839993" y="4444676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839993" y="5080367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839993" y="6321658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839993" y="5708535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839993" y="6911741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8829562" y="7545937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0" y="-134526"/>
            <a:ext cx="8229158" cy="9886708"/>
          </a:xfrm>
          <a:custGeom>
            <a:avLst/>
            <a:gdLst/>
            <a:ahLst/>
            <a:cxnLst/>
            <a:rect l="l" t="t" r="r" b="b"/>
            <a:pathLst>
              <a:path w="8229158" h="9886708">
                <a:moveTo>
                  <a:pt x="0" y="0"/>
                </a:moveTo>
                <a:lnTo>
                  <a:pt x="8229158" y="0"/>
                </a:lnTo>
                <a:lnTo>
                  <a:pt x="8229158" y="9886708"/>
                </a:lnTo>
                <a:lnTo>
                  <a:pt x="0" y="988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t="-5489" b="-548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788846" y="2066482"/>
            <a:ext cx="7163665" cy="101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256" b="1" spc="-3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Outline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99278" y="3835808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1619" y="3836661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 and Purpose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88846" y="4421477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2050" y="4410304"/>
            <a:ext cx="5512852" cy="54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7"/>
              </a:lnSpc>
              <a:spcBef>
                <a:spcPct val="0"/>
              </a:spcBef>
            </a:pPr>
            <a:r>
              <a:rPr lang="en-US" sz="2011" b="1" u="none" strike="noStrike" spc="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Breakdown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99278" y="5057818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71619" y="5057818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Preparation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99278" y="5675197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82050" y="5684722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Modelling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99278" y="6297846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82050" y="6299110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88846" y="6932043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71619" y="6933307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825951" y="-3450964"/>
            <a:ext cx="1600678" cy="6599658"/>
            <a:chOff x="0" y="0"/>
            <a:chExt cx="42157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78" cy="1738182"/>
            </a:xfrm>
            <a:custGeom>
              <a:avLst/>
              <a:gdLst/>
              <a:ahLst/>
              <a:cxnLst/>
              <a:rect l="l" t="t" r="r" b="b"/>
              <a:pathLst>
                <a:path w="421578" h="1738182">
                  <a:moveTo>
                    <a:pt x="421578" y="0"/>
                  </a:moveTo>
                  <a:lnTo>
                    <a:pt x="421578" y="1623882"/>
                  </a:lnTo>
                  <a:lnTo>
                    <a:pt x="210789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4215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57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2616" y="4641314"/>
            <a:ext cx="821246" cy="8212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616" y="5781834"/>
            <a:ext cx="821246" cy="8212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174469" y="-1439016"/>
            <a:ext cx="10396265" cy="11238474"/>
          </a:xfrm>
          <a:custGeom>
            <a:avLst/>
            <a:gdLst/>
            <a:ahLst/>
            <a:cxnLst/>
            <a:rect l="l" t="t" r="r" b="b"/>
            <a:pathLst>
              <a:path w="10396265" h="11238474">
                <a:moveTo>
                  <a:pt x="0" y="0"/>
                </a:moveTo>
                <a:lnTo>
                  <a:pt x="10396265" y="0"/>
                </a:lnTo>
                <a:lnTo>
                  <a:pt x="10396265" y="11238474"/>
                </a:lnTo>
                <a:lnTo>
                  <a:pt x="0" y="1123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54049" r="-30344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5400000">
            <a:off x="4390104" y="-2513166"/>
            <a:ext cx="1845969" cy="25949822"/>
            <a:chOff x="0" y="0"/>
            <a:chExt cx="486181" cy="68345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6181" cy="6834521"/>
            </a:xfrm>
            <a:custGeom>
              <a:avLst/>
              <a:gdLst/>
              <a:ahLst/>
              <a:cxnLst/>
              <a:rect l="l" t="t" r="r" b="b"/>
              <a:pathLst>
                <a:path w="486181" h="6834521">
                  <a:moveTo>
                    <a:pt x="486181" y="0"/>
                  </a:moveTo>
                  <a:lnTo>
                    <a:pt x="486181" y="6720221"/>
                  </a:lnTo>
                  <a:lnTo>
                    <a:pt x="243091" y="6834521"/>
                  </a:lnTo>
                  <a:lnTo>
                    <a:pt x="0" y="6720221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6181" cy="6758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5221565" y="-12294586"/>
            <a:ext cx="1845969" cy="24286901"/>
            <a:chOff x="0" y="0"/>
            <a:chExt cx="486181" cy="6396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6181" cy="6396550"/>
            </a:xfrm>
            <a:custGeom>
              <a:avLst/>
              <a:gdLst/>
              <a:ahLst/>
              <a:cxnLst/>
              <a:rect l="l" t="t" r="r" b="b"/>
              <a:pathLst>
                <a:path w="486181" h="6396550">
                  <a:moveTo>
                    <a:pt x="486181" y="0"/>
                  </a:moveTo>
                  <a:lnTo>
                    <a:pt x="486181" y="6282250"/>
                  </a:lnTo>
                  <a:lnTo>
                    <a:pt x="243091" y="6396550"/>
                  </a:lnTo>
                  <a:lnTo>
                    <a:pt x="0" y="628225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6181" cy="632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41531" y="2125908"/>
            <a:ext cx="7163665" cy="18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556" b="1" spc="-32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Case study and Purpose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4837" y="4702334"/>
            <a:ext cx="6948694" cy="114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This case study utilizes one dataset.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97660" y="5897896"/>
            <a:ext cx="5776809" cy="225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191" spc="-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analysis in this research is guided by these parameters.</a:t>
            </a:r>
          </a:p>
          <a:p>
            <a:pPr algn="l">
              <a:lnSpc>
                <a:spcPts val="3219"/>
              </a:lnSpc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7"/>
              </a:lnSpc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924393" y="-3450964"/>
            <a:ext cx="1600678" cy="6599658"/>
            <a:chOff x="0" y="0"/>
            <a:chExt cx="42157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78" cy="1738182"/>
            </a:xfrm>
            <a:custGeom>
              <a:avLst/>
              <a:gdLst/>
              <a:ahLst/>
              <a:cxnLst/>
              <a:rect l="l" t="t" r="r" b="b"/>
              <a:pathLst>
                <a:path w="421578" h="1738182">
                  <a:moveTo>
                    <a:pt x="421578" y="0"/>
                  </a:moveTo>
                  <a:lnTo>
                    <a:pt x="421578" y="1623882"/>
                  </a:lnTo>
                  <a:lnTo>
                    <a:pt x="210789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4215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57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1201456" y="-7523581"/>
            <a:ext cx="1845969" cy="14499602"/>
            <a:chOff x="0" y="0"/>
            <a:chExt cx="486181" cy="3818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818825"/>
            </a:xfrm>
            <a:custGeom>
              <a:avLst/>
              <a:gdLst/>
              <a:ahLst/>
              <a:cxnLst/>
              <a:rect l="l" t="t" r="r" b="b"/>
              <a:pathLst>
                <a:path w="486181" h="3818825">
                  <a:moveTo>
                    <a:pt x="486181" y="0"/>
                  </a:moveTo>
                  <a:lnTo>
                    <a:pt x="486181" y="3704525"/>
                  </a:lnTo>
                  <a:lnTo>
                    <a:pt x="243091" y="3818825"/>
                  </a:lnTo>
                  <a:lnTo>
                    <a:pt x="0" y="3704525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74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029554" y="7922694"/>
            <a:ext cx="1478278" cy="5038615"/>
            <a:chOff x="0" y="0"/>
            <a:chExt cx="38934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341" cy="1327043"/>
            </a:xfrm>
            <a:custGeom>
              <a:avLst/>
              <a:gdLst/>
              <a:ahLst/>
              <a:cxnLst/>
              <a:rect l="l" t="t" r="r" b="b"/>
              <a:pathLst>
                <a:path w="389341" h="1327043">
                  <a:moveTo>
                    <a:pt x="389341" y="0"/>
                  </a:moveTo>
                  <a:lnTo>
                    <a:pt x="389341" y="1212743"/>
                  </a:lnTo>
                  <a:lnTo>
                    <a:pt x="194670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893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934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471588" y="2667638"/>
            <a:ext cx="1845969" cy="15916418"/>
            <a:chOff x="0" y="0"/>
            <a:chExt cx="486181" cy="41919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4191978"/>
            </a:xfrm>
            <a:custGeom>
              <a:avLst/>
              <a:gdLst/>
              <a:ahLst/>
              <a:cxnLst/>
              <a:rect l="l" t="t" r="r" b="b"/>
              <a:pathLst>
                <a:path w="486181" h="4191978">
                  <a:moveTo>
                    <a:pt x="486181" y="0"/>
                  </a:moveTo>
                  <a:lnTo>
                    <a:pt x="486181" y="4077678"/>
                  </a:lnTo>
                  <a:lnTo>
                    <a:pt x="243091" y="4191978"/>
                  </a:lnTo>
                  <a:lnTo>
                    <a:pt x="0" y="4077678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411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65011" y="649204"/>
            <a:ext cx="9509011" cy="9053658"/>
          </a:xfrm>
          <a:custGeom>
            <a:avLst/>
            <a:gdLst/>
            <a:ahLst/>
            <a:cxnLst/>
            <a:rect l="l" t="t" r="r" b="b"/>
            <a:pathLst>
              <a:path w="9509011" h="9053658">
                <a:moveTo>
                  <a:pt x="0" y="0"/>
                </a:moveTo>
                <a:lnTo>
                  <a:pt x="9509011" y="0"/>
                </a:lnTo>
                <a:lnTo>
                  <a:pt x="9509011" y="9053658"/>
                </a:lnTo>
                <a:lnTo>
                  <a:pt x="0" y="905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21" r="-3549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32812" y="1961590"/>
            <a:ext cx="5137629" cy="101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256" b="1" spc="-3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Purpose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5582" y="2948484"/>
            <a:ext cx="7473718" cy="44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20"/>
              </a:lnSpc>
              <a:spcBef>
                <a:spcPct val="0"/>
              </a:spcBef>
            </a:pPr>
            <a:r>
              <a:rPr lang="en-US" sz="1300" spc="-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explores an Airbnb dataset of Greek listings, primarily concentrated in the heart of Athens. The dataset covers a variety of property types, with entries dating from 2008 to the present.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main objective of the project is to derive valuable insights from the data, offering actionable recommendations for future Airbnb hosts.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67871" y="-10265875"/>
            <a:ext cx="2387629" cy="19530962"/>
            <a:chOff x="0" y="0"/>
            <a:chExt cx="628841" cy="5143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841" cy="5143957"/>
            </a:xfrm>
            <a:custGeom>
              <a:avLst/>
              <a:gdLst/>
              <a:ahLst/>
              <a:cxnLst/>
              <a:rect l="l" t="t" r="r" b="b"/>
              <a:pathLst>
                <a:path w="628841" h="5143957">
                  <a:moveTo>
                    <a:pt x="628841" y="0"/>
                  </a:moveTo>
                  <a:lnTo>
                    <a:pt x="628841" y="5029657"/>
                  </a:lnTo>
                  <a:lnTo>
                    <a:pt x="314420" y="5143957"/>
                  </a:lnTo>
                  <a:lnTo>
                    <a:pt x="0" y="5029657"/>
                  </a:lnTo>
                  <a:lnTo>
                    <a:pt x="0" y="0"/>
                  </a:lnTo>
                  <a:lnTo>
                    <a:pt x="6288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8841" cy="5067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1115320" y="-7437445"/>
            <a:ext cx="1845969" cy="14327329"/>
            <a:chOff x="0" y="0"/>
            <a:chExt cx="486181" cy="3773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773453"/>
            </a:xfrm>
            <a:custGeom>
              <a:avLst/>
              <a:gdLst/>
              <a:ahLst/>
              <a:cxnLst/>
              <a:rect l="l" t="t" r="r" b="b"/>
              <a:pathLst>
                <a:path w="486181" h="3773453">
                  <a:moveTo>
                    <a:pt x="486181" y="0"/>
                  </a:moveTo>
                  <a:lnTo>
                    <a:pt x="486181" y="3659153"/>
                  </a:lnTo>
                  <a:lnTo>
                    <a:pt x="243091" y="3773453"/>
                  </a:lnTo>
                  <a:lnTo>
                    <a:pt x="0" y="3659153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697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029554" y="7922694"/>
            <a:ext cx="1478278" cy="5038615"/>
            <a:chOff x="0" y="0"/>
            <a:chExt cx="38934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341" cy="1327043"/>
            </a:xfrm>
            <a:custGeom>
              <a:avLst/>
              <a:gdLst/>
              <a:ahLst/>
              <a:cxnLst/>
              <a:rect l="l" t="t" r="r" b="b"/>
              <a:pathLst>
                <a:path w="389341" h="1327043">
                  <a:moveTo>
                    <a:pt x="389341" y="0"/>
                  </a:moveTo>
                  <a:lnTo>
                    <a:pt x="389341" y="1212743"/>
                  </a:lnTo>
                  <a:lnTo>
                    <a:pt x="194670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893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934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570030" y="2766079"/>
            <a:ext cx="1845969" cy="15719535"/>
            <a:chOff x="0" y="0"/>
            <a:chExt cx="486181" cy="41401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4140124"/>
            </a:xfrm>
            <a:custGeom>
              <a:avLst/>
              <a:gdLst/>
              <a:ahLst/>
              <a:cxnLst/>
              <a:rect l="l" t="t" r="r" b="b"/>
              <a:pathLst>
                <a:path w="486181" h="4140124">
                  <a:moveTo>
                    <a:pt x="486181" y="0"/>
                  </a:moveTo>
                  <a:lnTo>
                    <a:pt x="486181" y="4025824"/>
                  </a:lnTo>
                  <a:lnTo>
                    <a:pt x="243091" y="4140124"/>
                  </a:lnTo>
                  <a:lnTo>
                    <a:pt x="0" y="4025824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406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1781" y="7180167"/>
            <a:ext cx="6644759" cy="1296499"/>
            <a:chOff x="0" y="0"/>
            <a:chExt cx="2082863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sourced from Airbnb’s official website.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1781" y="5435993"/>
            <a:ext cx="6644759" cy="1296499"/>
            <a:chOff x="0" y="0"/>
            <a:chExt cx="208286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Contains various data types such as text,numeric and date.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1781" y="3694934"/>
            <a:ext cx="6644759" cy="1296499"/>
            <a:chOff x="0" y="0"/>
            <a:chExt cx="208286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data columns refer to host features such as availability, pricing, and neighborhood location.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1781" y="2057842"/>
            <a:ext cx="6644759" cy="1296499"/>
            <a:chOff x="0" y="0"/>
            <a:chExt cx="2082863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The Data Warehouse was built using SQL Server Management Studio.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7382244" y="693420"/>
            <a:ext cx="10872919" cy="8782602"/>
          </a:xfrm>
          <a:custGeom>
            <a:avLst/>
            <a:gdLst/>
            <a:ahLst/>
            <a:cxnLst/>
            <a:rect l="l" t="t" r="r" b="b"/>
            <a:pathLst>
              <a:path w="10872919" h="8782602">
                <a:moveTo>
                  <a:pt x="0" y="0"/>
                </a:moveTo>
                <a:lnTo>
                  <a:pt x="10872918" y="0"/>
                </a:lnTo>
                <a:lnTo>
                  <a:pt x="10872918" y="8782603"/>
                </a:lnTo>
                <a:lnTo>
                  <a:pt x="0" y="878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14" r="-18717" b="-5114"/>
            </a:stretch>
          </a:blipFill>
        </p:spPr>
      </p:sp>
      <p:grpSp>
        <p:nvGrpSpPr>
          <p:cNvPr id="27" name="Group 27"/>
          <p:cNvGrpSpPr/>
          <p:nvPr/>
        </p:nvGrpSpPr>
        <p:grpSpPr>
          <a:xfrm rot="5400000">
            <a:off x="8207498" y="-330678"/>
            <a:ext cx="2108375" cy="21650645"/>
            <a:chOff x="0" y="0"/>
            <a:chExt cx="555292" cy="57022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5292" cy="5702228"/>
            </a:xfrm>
            <a:custGeom>
              <a:avLst/>
              <a:gdLst/>
              <a:ahLst/>
              <a:cxnLst/>
              <a:rect l="l" t="t" r="r" b="b"/>
              <a:pathLst>
                <a:path w="555292" h="5702228">
                  <a:moveTo>
                    <a:pt x="555292" y="0"/>
                  </a:moveTo>
                  <a:lnTo>
                    <a:pt x="555292" y="5587928"/>
                  </a:lnTo>
                  <a:lnTo>
                    <a:pt x="277646" y="5702228"/>
                  </a:lnTo>
                  <a:lnTo>
                    <a:pt x="0" y="5587928"/>
                  </a:lnTo>
                  <a:lnTo>
                    <a:pt x="0" y="0"/>
                  </a:lnTo>
                  <a:lnTo>
                    <a:pt x="555292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555292" cy="5626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10482" y="1002665"/>
            <a:ext cx="7067358" cy="82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910" b="1" spc="-28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Dataset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662862" y="-3187128"/>
            <a:ext cx="1273934" cy="6599658"/>
            <a:chOff x="0" y="0"/>
            <a:chExt cx="335522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522" cy="1738182"/>
            </a:xfrm>
            <a:custGeom>
              <a:avLst/>
              <a:gdLst/>
              <a:ahLst/>
              <a:cxnLst/>
              <a:rect l="l" t="t" r="r" b="b"/>
              <a:pathLst>
                <a:path w="335522" h="1738182">
                  <a:moveTo>
                    <a:pt x="335522" y="0"/>
                  </a:moveTo>
                  <a:lnTo>
                    <a:pt x="335522" y="1623882"/>
                  </a:lnTo>
                  <a:lnTo>
                    <a:pt x="167761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335522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5522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49351" y="-7271476"/>
            <a:ext cx="1946433" cy="14095854"/>
            <a:chOff x="0" y="0"/>
            <a:chExt cx="486181" cy="35208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520871"/>
            </a:xfrm>
            <a:custGeom>
              <a:avLst/>
              <a:gdLst/>
              <a:ahLst/>
              <a:cxnLst/>
              <a:rect l="l" t="t" r="r" b="b"/>
              <a:pathLst>
                <a:path w="486181" h="3520871">
                  <a:moveTo>
                    <a:pt x="486181" y="0"/>
                  </a:moveTo>
                  <a:lnTo>
                    <a:pt x="486181" y="3406571"/>
                  </a:lnTo>
                  <a:lnTo>
                    <a:pt x="243091" y="3520871"/>
                  </a:lnTo>
                  <a:lnTo>
                    <a:pt x="0" y="3406571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444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7858798" y="697760"/>
            <a:ext cx="1845969" cy="19607980"/>
            <a:chOff x="0" y="0"/>
            <a:chExt cx="486181" cy="51642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181" cy="5164242"/>
            </a:xfrm>
            <a:custGeom>
              <a:avLst/>
              <a:gdLst/>
              <a:ahLst/>
              <a:cxnLst/>
              <a:rect l="l" t="t" r="r" b="b"/>
              <a:pathLst>
                <a:path w="486181" h="5164242">
                  <a:moveTo>
                    <a:pt x="486181" y="0"/>
                  </a:moveTo>
                  <a:lnTo>
                    <a:pt x="486181" y="5049942"/>
                  </a:lnTo>
                  <a:lnTo>
                    <a:pt x="243091" y="5164242"/>
                  </a:lnTo>
                  <a:lnTo>
                    <a:pt x="0" y="504994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6181" cy="5088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34276" y="9454669"/>
            <a:ext cx="525024" cy="248193"/>
          </a:xfrm>
          <a:custGeom>
            <a:avLst/>
            <a:gdLst/>
            <a:ahLst/>
            <a:cxnLst/>
            <a:rect l="l" t="t" r="r" b="b"/>
            <a:pathLst>
              <a:path w="525024" h="248193">
                <a:moveTo>
                  <a:pt x="0" y="0"/>
                </a:moveTo>
                <a:lnTo>
                  <a:pt x="525024" y="0"/>
                </a:lnTo>
                <a:lnTo>
                  <a:pt x="525024" y="248193"/>
                </a:lnTo>
                <a:lnTo>
                  <a:pt x="0" y="2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600483" y="749668"/>
            <a:ext cx="10687517" cy="8853285"/>
            <a:chOff x="0" y="0"/>
            <a:chExt cx="901522" cy="746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1522" cy="746799"/>
            </a:xfrm>
            <a:custGeom>
              <a:avLst/>
              <a:gdLst/>
              <a:ahLst/>
              <a:cxnLst/>
              <a:rect l="l" t="t" r="r" b="b"/>
              <a:pathLst>
                <a:path w="901522" h="746799">
                  <a:moveTo>
                    <a:pt x="0" y="0"/>
                  </a:moveTo>
                  <a:lnTo>
                    <a:pt x="901522" y="0"/>
                  </a:lnTo>
                  <a:lnTo>
                    <a:pt x="901522" y="746799"/>
                  </a:lnTo>
                  <a:lnTo>
                    <a:pt x="0" y="746799"/>
                  </a:lnTo>
                  <a:close/>
                </a:path>
              </a:pathLst>
            </a:custGeom>
            <a:blipFill>
              <a:blip r:embed="rId4"/>
              <a:stretch>
                <a:fillRect l="-5225" r="-5225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82107" y="1076184"/>
            <a:ext cx="6985710" cy="88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5"/>
              </a:lnSpc>
              <a:spcBef>
                <a:spcPct val="0"/>
              </a:spcBef>
            </a:pPr>
            <a:r>
              <a:rPr lang="en-US" sz="6310" b="1" u="none" strike="noStrike" spc="-30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 Preparation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300" y="2371068"/>
            <a:ext cx="7185325" cy="205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started with the first step of data processing, applying data cleaning methods to ensure the accuracy and consistency of the data.</a:t>
            </a:r>
          </a:p>
          <a:p>
            <a:pPr algn="just">
              <a:lnSpc>
                <a:spcPts val="1820"/>
              </a:lnSpc>
              <a:spcBef>
                <a:spcPct val="0"/>
              </a:spcBef>
            </a:pPr>
            <a:endParaRPr lang="en-US" sz="2599" spc="-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3976" y="4740888"/>
            <a:ext cx="5701973" cy="57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4223" b="1" spc="-206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Cleaning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300" y="5523161"/>
            <a:ext cx="6985710" cy="332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1"/>
              </a:lnSpc>
            </a:pPr>
            <a:endParaRPr/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Replaced specific values with numeric equivalents </a:t>
            </a:r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Substituted null values with zeros where applicable </a:t>
            </a:r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Used various SQL functions to modify data types. write other way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06616" y="-9898486"/>
            <a:ext cx="1845969" cy="19249412"/>
            <a:chOff x="0" y="0"/>
            <a:chExt cx="486181" cy="5069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069804"/>
            </a:xfrm>
            <a:custGeom>
              <a:avLst/>
              <a:gdLst/>
              <a:ahLst/>
              <a:cxnLst/>
              <a:rect l="l" t="t" r="r" b="b"/>
              <a:pathLst>
                <a:path w="486181" h="5069804">
                  <a:moveTo>
                    <a:pt x="486181" y="0"/>
                  </a:moveTo>
                  <a:lnTo>
                    <a:pt x="486181" y="4955504"/>
                  </a:lnTo>
                  <a:lnTo>
                    <a:pt x="243091" y="5069804"/>
                  </a:lnTo>
                  <a:lnTo>
                    <a:pt x="0" y="4955504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4993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7758610" y="1019442"/>
            <a:ext cx="1970066" cy="19088714"/>
            <a:chOff x="0" y="0"/>
            <a:chExt cx="518865" cy="5027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865" cy="5027480"/>
            </a:xfrm>
            <a:custGeom>
              <a:avLst/>
              <a:gdLst/>
              <a:ahLst/>
              <a:cxnLst/>
              <a:rect l="l" t="t" r="r" b="b"/>
              <a:pathLst>
                <a:path w="518865" h="5027480">
                  <a:moveTo>
                    <a:pt x="518865" y="0"/>
                  </a:moveTo>
                  <a:lnTo>
                    <a:pt x="518865" y="4913180"/>
                  </a:lnTo>
                  <a:lnTo>
                    <a:pt x="259433" y="5027480"/>
                  </a:lnTo>
                  <a:lnTo>
                    <a:pt x="0" y="4913180"/>
                  </a:lnTo>
                  <a:lnTo>
                    <a:pt x="0" y="0"/>
                  </a:lnTo>
                  <a:lnTo>
                    <a:pt x="518865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8865" cy="495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70061" y="8134271"/>
            <a:ext cx="3596035" cy="710440"/>
            <a:chOff x="0" y="0"/>
            <a:chExt cx="947104" cy="187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104" cy="187112"/>
            </a:xfrm>
            <a:custGeom>
              <a:avLst/>
              <a:gdLst/>
              <a:ahLst/>
              <a:cxnLst/>
              <a:rect l="l" t="t" r="r" b="b"/>
              <a:pathLst>
                <a:path w="947104" h="187112">
                  <a:moveTo>
                    <a:pt x="64587" y="0"/>
                  </a:moveTo>
                  <a:lnTo>
                    <a:pt x="882517" y="0"/>
                  </a:lnTo>
                  <a:cubicBezTo>
                    <a:pt x="918187" y="0"/>
                    <a:pt x="947104" y="28917"/>
                    <a:pt x="947104" y="64587"/>
                  </a:cubicBezTo>
                  <a:lnTo>
                    <a:pt x="947104" y="122525"/>
                  </a:lnTo>
                  <a:cubicBezTo>
                    <a:pt x="947104" y="158195"/>
                    <a:pt x="918187" y="187112"/>
                    <a:pt x="882517" y="187112"/>
                  </a:cubicBezTo>
                  <a:lnTo>
                    <a:pt x="64587" y="187112"/>
                  </a:lnTo>
                  <a:cubicBezTo>
                    <a:pt x="28917" y="187112"/>
                    <a:pt x="0" y="158195"/>
                    <a:pt x="0" y="122525"/>
                  </a:cubicBezTo>
                  <a:lnTo>
                    <a:pt x="0" y="64587"/>
                  </a:lnTo>
                  <a:cubicBezTo>
                    <a:pt x="0" y="28917"/>
                    <a:pt x="28917" y="0"/>
                    <a:pt x="6458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47104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DimPropertyType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197" y="8134271"/>
            <a:ext cx="3484360" cy="710440"/>
            <a:chOff x="0" y="0"/>
            <a:chExt cx="917691" cy="1871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7691" cy="187112"/>
            </a:xfrm>
            <a:custGeom>
              <a:avLst/>
              <a:gdLst/>
              <a:ahLst/>
              <a:cxnLst/>
              <a:rect l="l" t="t" r="r" b="b"/>
              <a:pathLst>
                <a:path w="917691" h="187112">
                  <a:moveTo>
                    <a:pt x="66657" y="0"/>
                  </a:moveTo>
                  <a:lnTo>
                    <a:pt x="851034" y="0"/>
                  </a:lnTo>
                  <a:cubicBezTo>
                    <a:pt x="868713" y="0"/>
                    <a:pt x="885667" y="7023"/>
                    <a:pt x="898168" y="19523"/>
                  </a:cubicBezTo>
                  <a:cubicBezTo>
                    <a:pt x="910669" y="32024"/>
                    <a:pt x="917691" y="48979"/>
                    <a:pt x="917691" y="66657"/>
                  </a:cubicBezTo>
                  <a:lnTo>
                    <a:pt x="917691" y="120455"/>
                  </a:lnTo>
                  <a:cubicBezTo>
                    <a:pt x="917691" y="138133"/>
                    <a:pt x="910669" y="155088"/>
                    <a:pt x="898168" y="167588"/>
                  </a:cubicBezTo>
                  <a:cubicBezTo>
                    <a:pt x="885667" y="180089"/>
                    <a:pt x="868713" y="187112"/>
                    <a:pt x="851034" y="187112"/>
                  </a:cubicBezTo>
                  <a:lnTo>
                    <a:pt x="66657" y="187112"/>
                  </a:lnTo>
                  <a:cubicBezTo>
                    <a:pt x="48979" y="187112"/>
                    <a:pt x="32024" y="180089"/>
                    <a:pt x="19523" y="167588"/>
                  </a:cubicBezTo>
                  <a:cubicBezTo>
                    <a:pt x="7023" y="155088"/>
                    <a:pt x="0" y="138133"/>
                    <a:pt x="0" y="120455"/>
                  </a:cubicBezTo>
                  <a:lnTo>
                    <a:pt x="0" y="66657"/>
                  </a:lnTo>
                  <a:cubicBezTo>
                    <a:pt x="0" y="48979"/>
                    <a:pt x="7023" y="32024"/>
                    <a:pt x="19523" y="19523"/>
                  </a:cubicBezTo>
                  <a:cubicBezTo>
                    <a:pt x="32024" y="7023"/>
                    <a:pt x="48979" y="0"/>
                    <a:pt x="6665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17691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DimRoomType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29600" y="8134271"/>
            <a:ext cx="3390144" cy="710440"/>
            <a:chOff x="0" y="0"/>
            <a:chExt cx="892877" cy="1871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2877" cy="187112"/>
            </a:xfrm>
            <a:custGeom>
              <a:avLst/>
              <a:gdLst/>
              <a:ahLst/>
              <a:cxnLst/>
              <a:rect l="l" t="t" r="r" b="b"/>
              <a:pathLst>
                <a:path w="892877" h="187112">
                  <a:moveTo>
                    <a:pt x="68510" y="0"/>
                  </a:moveTo>
                  <a:lnTo>
                    <a:pt x="824368" y="0"/>
                  </a:lnTo>
                  <a:cubicBezTo>
                    <a:pt x="842538" y="0"/>
                    <a:pt x="859963" y="7218"/>
                    <a:pt x="872811" y="20066"/>
                  </a:cubicBezTo>
                  <a:cubicBezTo>
                    <a:pt x="885660" y="32914"/>
                    <a:pt x="892877" y="50340"/>
                    <a:pt x="892877" y="68510"/>
                  </a:cubicBezTo>
                  <a:lnTo>
                    <a:pt x="892877" y="118602"/>
                  </a:lnTo>
                  <a:cubicBezTo>
                    <a:pt x="892877" y="136772"/>
                    <a:pt x="885660" y="154198"/>
                    <a:pt x="872811" y="167046"/>
                  </a:cubicBezTo>
                  <a:cubicBezTo>
                    <a:pt x="859963" y="179894"/>
                    <a:pt x="842538" y="187112"/>
                    <a:pt x="824368" y="187112"/>
                  </a:cubicBezTo>
                  <a:lnTo>
                    <a:pt x="68510" y="187112"/>
                  </a:lnTo>
                  <a:cubicBezTo>
                    <a:pt x="30673" y="187112"/>
                    <a:pt x="0" y="156439"/>
                    <a:pt x="0" y="118602"/>
                  </a:cubicBezTo>
                  <a:lnTo>
                    <a:pt x="0" y="68510"/>
                  </a:lnTo>
                  <a:cubicBezTo>
                    <a:pt x="0" y="50340"/>
                    <a:pt x="7218" y="32914"/>
                    <a:pt x="20066" y="20066"/>
                  </a:cubicBezTo>
                  <a:cubicBezTo>
                    <a:pt x="32914" y="7218"/>
                    <a:pt x="50340" y="0"/>
                    <a:pt x="68510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92877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DimHost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12678" y="6925811"/>
            <a:ext cx="3159911" cy="706473"/>
            <a:chOff x="0" y="0"/>
            <a:chExt cx="832240" cy="1860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2240" cy="186067"/>
            </a:xfrm>
            <a:custGeom>
              <a:avLst/>
              <a:gdLst/>
              <a:ahLst/>
              <a:cxnLst/>
              <a:rect l="l" t="t" r="r" b="b"/>
              <a:pathLst>
                <a:path w="832240" h="186067">
                  <a:moveTo>
                    <a:pt x="73501" y="0"/>
                  </a:moveTo>
                  <a:lnTo>
                    <a:pt x="758738" y="0"/>
                  </a:lnTo>
                  <a:cubicBezTo>
                    <a:pt x="799332" y="0"/>
                    <a:pt x="832240" y="32908"/>
                    <a:pt x="832240" y="73501"/>
                  </a:cubicBezTo>
                  <a:lnTo>
                    <a:pt x="832240" y="112566"/>
                  </a:lnTo>
                  <a:cubicBezTo>
                    <a:pt x="832240" y="153159"/>
                    <a:pt x="799332" y="186067"/>
                    <a:pt x="758738" y="186067"/>
                  </a:cubicBezTo>
                  <a:lnTo>
                    <a:pt x="73501" y="186067"/>
                  </a:lnTo>
                  <a:cubicBezTo>
                    <a:pt x="32908" y="186067"/>
                    <a:pt x="0" y="153159"/>
                    <a:pt x="0" y="112566"/>
                  </a:cubicBezTo>
                  <a:lnTo>
                    <a:pt x="0" y="73501"/>
                  </a:lnTo>
                  <a:cubicBezTo>
                    <a:pt x="0" y="32908"/>
                    <a:pt x="32908" y="0"/>
                    <a:pt x="73501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32240" cy="23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FactListings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2197" y="6946365"/>
            <a:ext cx="3484360" cy="653956"/>
            <a:chOff x="0" y="0"/>
            <a:chExt cx="917691" cy="1722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7691" cy="172235"/>
            </a:xfrm>
            <a:custGeom>
              <a:avLst/>
              <a:gdLst/>
              <a:ahLst/>
              <a:cxnLst/>
              <a:rect l="l" t="t" r="r" b="b"/>
              <a:pathLst>
                <a:path w="917691" h="172235">
                  <a:moveTo>
                    <a:pt x="66657" y="0"/>
                  </a:moveTo>
                  <a:lnTo>
                    <a:pt x="851034" y="0"/>
                  </a:lnTo>
                  <a:cubicBezTo>
                    <a:pt x="868713" y="0"/>
                    <a:pt x="885667" y="7023"/>
                    <a:pt x="898168" y="19523"/>
                  </a:cubicBezTo>
                  <a:cubicBezTo>
                    <a:pt x="910669" y="32024"/>
                    <a:pt x="917691" y="48979"/>
                    <a:pt x="917691" y="66657"/>
                  </a:cubicBezTo>
                  <a:lnTo>
                    <a:pt x="917691" y="105578"/>
                  </a:lnTo>
                  <a:cubicBezTo>
                    <a:pt x="917691" y="123257"/>
                    <a:pt x="910669" y="140211"/>
                    <a:pt x="898168" y="152712"/>
                  </a:cubicBezTo>
                  <a:cubicBezTo>
                    <a:pt x="885667" y="165213"/>
                    <a:pt x="868713" y="172235"/>
                    <a:pt x="851034" y="172235"/>
                  </a:cubicBezTo>
                  <a:lnTo>
                    <a:pt x="66657" y="172235"/>
                  </a:lnTo>
                  <a:cubicBezTo>
                    <a:pt x="48979" y="172235"/>
                    <a:pt x="32024" y="165213"/>
                    <a:pt x="19523" y="152712"/>
                  </a:cubicBezTo>
                  <a:cubicBezTo>
                    <a:pt x="7023" y="140211"/>
                    <a:pt x="0" y="123257"/>
                    <a:pt x="0" y="105578"/>
                  </a:cubicBezTo>
                  <a:lnTo>
                    <a:pt x="0" y="66657"/>
                  </a:lnTo>
                  <a:cubicBezTo>
                    <a:pt x="0" y="48979"/>
                    <a:pt x="7023" y="32024"/>
                    <a:pt x="19523" y="19523"/>
                  </a:cubicBezTo>
                  <a:cubicBezTo>
                    <a:pt x="32024" y="7023"/>
                    <a:pt x="48979" y="0"/>
                    <a:pt x="6665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17691" cy="219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FactReviewScores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70061" y="6946365"/>
            <a:ext cx="3596035" cy="653956"/>
            <a:chOff x="0" y="0"/>
            <a:chExt cx="947104" cy="1722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7104" cy="172235"/>
            </a:xfrm>
            <a:custGeom>
              <a:avLst/>
              <a:gdLst/>
              <a:ahLst/>
              <a:cxnLst/>
              <a:rect l="l" t="t" r="r" b="b"/>
              <a:pathLst>
                <a:path w="947104" h="172235">
                  <a:moveTo>
                    <a:pt x="64587" y="0"/>
                  </a:moveTo>
                  <a:lnTo>
                    <a:pt x="882517" y="0"/>
                  </a:lnTo>
                  <a:cubicBezTo>
                    <a:pt x="918187" y="0"/>
                    <a:pt x="947104" y="28917"/>
                    <a:pt x="947104" y="64587"/>
                  </a:cubicBezTo>
                  <a:lnTo>
                    <a:pt x="947104" y="107648"/>
                  </a:lnTo>
                  <a:cubicBezTo>
                    <a:pt x="947104" y="143319"/>
                    <a:pt x="918187" y="172235"/>
                    <a:pt x="882517" y="172235"/>
                  </a:cubicBezTo>
                  <a:lnTo>
                    <a:pt x="64587" y="172235"/>
                  </a:lnTo>
                  <a:cubicBezTo>
                    <a:pt x="28917" y="172235"/>
                    <a:pt x="0" y="143319"/>
                    <a:pt x="0" y="107648"/>
                  </a:cubicBezTo>
                  <a:lnTo>
                    <a:pt x="0" y="64587"/>
                  </a:lnTo>
                  <a:cubicBezTo>
                    <a:pt x="0" y="28917"/>
                    <a:pt x="28917" y="0"/>
                    <a:pt x="6458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47104" cy="219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FactCalendar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12678" y="8193905"/>
            <a:ext cx="3159911" cy="650806"/>
            <a:chOff x="0" y="0"/>
            <a:chExt cx="832240" cy="17140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32240" cy="171406"/>
            </a:xfrm>
            <a:custGeom>
              <a:avLst/>
              <a:gdLst/>
              <a:ahLst/>
              <a:cxnLst/>
              <a:rect l="l" t="t" r="r" b="b"/>
              <a:pathLst>
                <a:path w="832240" h="171406">
                  <a:moveTo>
                    <a:pt x="73501" y="0"/>
                  </a:moveTo>
                  <a:lnTo>
                    <a:pt x="758738" y="0"/>
                  </a:lnTo>
                  <a:cubicBezTo>
                    <a:pt x="799332" y="0"/>
                    <a:pt x="832240" y="32908"/>
                    <a:pt x="832240" y="73501"/>
                  </a:cubicBezTo>
                  <a:lnTo>
                    <a:pt x="832240" y="97904"/>
                  </a:lnTo>
                  <a:cubicBezTo>
                    <a:pt x="832240" y="138498"/>
                    <a:pt x="799332" y="171406"/>
                    <a:pt x="758738" y="171406"/>
                  </a:cubicBezTo>
                  <a:lnTo>
                    <a:pt x="73501" y="171406"/>
                  </a:lnTo>
                  <a:cubicBezTo>
                    <a:pt x="32908" y="171406"/>
                    <a:pt x="0" y="138498"/>
                    <a:pt x="0" y="97904"/>
                  </a:cubicBezTo>
                  <a:lnTo>
                    <a:pt x="0" y="73501"/>
                  </a:lnTo>
                  <a:cubicBezTo>
                    <a:pt x="0" y="32908"/>
                    <a:pt x="32908" y="0"/>
                    <a:pt x="73501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32240" cy="219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DimReviewer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29600" y="6925811"/>
            <a:ext cx="3390144" cy="674511"/>
            <a:chOff x="0" y="0"/>
            <a:chExt cx="892877" cy="1776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2877" cy="177649"/>
            </a:xfrm>
            <a:custGeom>
              <a:avLst/>
              <a:gdLst/>
              <a:ahLst/>
              <a:cxnLst/>
              <a:rect l="l" t="t" r="r" b="b"/>
              <a:pathLst>
                <a:path w="892877" h="177649">
                  <a:moveTo>
                    <a:pt x="68510" y="0"/>
                  </a:moveTo>
                  <a:lnTo>
                    <a:pt x="824368" y="0"/>
                  </a:lnTo>
                  <a:cubicBezTo>
                    <a:pt x="842538" y="0"/>
                    <a:pt x="859963" y="7218"/>
                    <a:pt x="872811" y="20066"/>
                  </a:cubicBezTo>
                  <a:cubicBezTo>
                    <a:pt x="885660" y="32914"/>
                    <a:pt x="892877" y="50340"/>
                    <a:pt x="892877" y="68510"/>
                  </a:cubicBezTo>
                  <a:lnTo>
                    <a:pt x="892877" y="109139"/>
                  </a:lnTo>
                  <a:cubicBezTo>
                    <a:pt x="892877" y="127309"/>
                    <a:pt x="885660" y="144735"/>
                    <a:pt x="872811" y="157583"/>
                  </a:cubicBezTo>
                  <a:cubicBezTo>
                    <a:pt x="859963" y="170431"/>
                    <a:pt x="842538" y="177649"/>
                    <a:pt x="824368" y="177649"/>
                  </a:cubicBezTo>
                  <a:lnTo>
                    <a:pt x="68510" y="177649"/>
                  </a:lnTo>
                  <a:cubicBezTo>
                    <a:pt x="30673" y="177649"/>
                    <a:pt x="0" y="146976"/>
                    <a:pt x="0" y="109139"/>
                  </a:cubicBezTo>
                  <a:lnTo>
                    <a:pt x="0" y="68510"/>
                  </a:lnTo>
                  <a:cubicBezTo>
                    <a:pt x="0" y="50340"/>
                    <a:pt x="7218" y="32914"/>
                    <a:pt x="20066" y="20066"/>
                  </a:cubicBezTo>
                  <a:cubicBezTo>
                    <a:pt x="32914" y="7218"/>
                    <a:pt x="50340" y="0"/>
                    <a:pt x="68510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92877" cy="22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FactReview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422833" y="1914085"/>
            <a:ext cx="18949942" cy="3937924"/>
            <a:chOff x="0" y="0"/>
            <a:chExt cx="4990931" cy="10371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90931" cy="1037149"/>
            </a:xfrm>
            <a:custGeom>
              <a:avLst/>
              <a:gdLst/>
              <a:ahLst/>
              <a:cxnLst/>
              <a:rect l="l" t="t" r="r" b="b"/>
              <a:pathLst>
                <a:path w="4990931" h="1037149">
                  <a:moveTo>
                    <a:pt x="40855" y="0"/>
                  </a:moveTo>
                  <a:lnTo>
                    <a:pt x="4950077" y="0"/>
                  </a:lnTo>
                  <a:cubicBezTo>
                    <a:pt x="4960912" y="0"/>
                    <a:pt x="4971303" y="4304"/>
                    <a:pt x="4978965" y="11966"/>
                  </a:cubicBezTo>
                  <a:cubicBezTo>
                    <a:pt x="4986627" y="19628"/>
                    <a:pt x="4990931" y="30019"/>
                    <a:pt x="4990931" y="40855"/>
                  </a:cubicBezTo>
                  <a:lnTo>
                    <a:pt x="4990931" y="996294"/>
                  </a:lnTo>
                  <a:cubicBezTo>
                    <a:pt x="4990931" y="1007129"/>
                    <a:pt x="4986627" y="1017521"/>
                    <a:pt x="4978965" y="1025183"/>
                  </a:cubicBezTo>
                  <a:cubicBezTo>
                    <a:pt x="4971303" y="1032844"/>
                    <a:pt x="4960912" y="1037149"/>
                    <a:pt x="4950077" y="1037149"/>
                  </a:cubicBezTo>
                  <a:lnTo>
                    <a:pt x="40855" y="1037149"/>
                  </a:lnTo>
                  <a:cubicBezTo>
                    <a:pt x="30019" y="1037149"/>
                    <a:pt x="19628" y="1032844"/>
                    <a:pt x="11966" y="1025183"/>
                  </a:cubicBezTo>
                  <a:cubicBezTo>
                    <a:pt x="4304" y="1017521"/>
                    <a:pt x="0" y="1007129"/>
                    <a:pt x="0" y="996294"/>
                  </a:cubicBezTo>
                  <a:lnTo>
                    <a:pt x="0" y="40855"/>
                  </a:lnTo>
                  <a:cubicBezTo>
                    <a:pt x="0" y="30019"/>
                    <a:pt x="4304" y="19628"/>
                    <a:pt x="11966" y="11966"/>
                  </a:cubicBezTo>
                  <a:cubicBezTo>
                    <a:pt x="19628" y="4304"/>
                    <a:pt x="30019" y="0"/>
                    <a:pt x="40855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990931" cy="1075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887857" y="826989"/>
            <a:ext cx="8512287" cy="98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3"/>
              </a:lnSpc>
            </a:pPr>
            <a:r>
              <a:rPr lang="en-US" sz="6956" b="1" spc="-34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Modelling</a:t>
            </a:r>
          </a:p>
        </p:txBody>
      </p:sp>
      <p:sp>
        <p:nvSpPr>
          <p:cNvPr id="36" name="Freeform 36"/>
          <p:cNvSpPr/>
          <p:nvPr/>
        </p:nvSpPr>
        <p:spPr>
          <a:xfrm>
            <a:off x="425635" y="2118304"/>
            <a:ext cx="17436731" cy="3529486"/>
          </a:xfrm>
          <a:custGeom>
            <a:avLst/>
            <a:gdLst/>
            <a:ahLst/>
            <a:cxnLst/>
            <a:rect l="l" t="t" r="r" b="b"/>
            <a:pathLst>
              <a:path w="17436731" h="3529486">
                <a:moveTo>
                  <a:pt x="0" y="0"/>
                </a:moveTo>
                <a:lnTo>
                  <a:pt x="17436730" y="0"/>
                </a:lnTo>
                <a:lnTo>
                  <a:pt x="17436730" y="3529486"/>
                </a:lnTo>
                <a:lnTo>
                  <a:pt x="0" y="352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85" r="-5927" b="-8014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21935" y="5952665"/>
            <a:ext cx="1764043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set up the schema for this analysis, we designed Fact and Dimension Tables to organize the data, resulting in a total of eight tables.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40576" y="-10415305"/>
            <a:ext cx="1845969" cy="20283049"/>
            <a:chOff x="0" y="0"/>
            <a:chExt cx="486181" cy="5342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342037"/>
            </a:xfrm>
            <a:custGeom>
              <a:avLst/>
              <a:gdLst/>
              <a:ahLst/>
              <a:cxnLst/>
              <a:rect l="l" t="t" r="r" b="b"/>
              <a:pathLst>
                <a:path w="486181" h="5342037">
                  <a:moveTo>
                    <a:pt x="486181" y="0"/>
                  </a:moveTo>
                  <a:lnTo>
                    <a:pt x="486181" y="5227737"/>
                  </a:lnTo>
                  <a:lnTo>
                    <a:pt x="243091" y="5342037"/>
                  </a:lnTo>
                  <a:lnTo>
                    <a:pt x="0" y="5227737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52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9113929" y="-366574"/>
            <a:ext cx="1845969" cy="21576813"/>
            <a:chOff x="0" y="0"/>
            <a:chExt cx="486181" cy="568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5682782"/>
            </a:xfrm>
            <a:custGeom>
              <a:avLst/>
              <a:gdLst/>
              <a:ahLst/>
              <a:cxnLst/>
              <a:rect l="l" t="t" r="r" b="b"/>
              <a:pathLst>
                <a:path w="486181" h="5682782">
                  <a:moveTo>
                    <a:pt x="486181" y="0"/>
                  </a:moveTo>
                  <a:lnTo>
                    <a:pt x="486181" y="5568482"/>
                  </a:lnTo>
                  <a:lnTo>
                    <a:pt x="243091" y="5682782"/>
                  </a:lnTo>
                  <a:lnTo>
                    <a:pt x="0" y="556848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5606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734276" y="9454669"/>
            <a:ext cx="525024" cy="248193"/>
          </a:xfrm>
          <a:custGeom>
            <a:avLst/>
            <a:gdLst/>
            <a:ahLst/>
            <a:cxnLst/>
            <a:rect l="l" t="t" r="r" b="b"/>
            <a:pathLst>
              <a:path w="525024" h="248193">
                <a:moveTo>
                  <a:pt x="0" y="0"/>
                </a:moveTo>
                <a:lnTo>
                  <a:pt x="525024" y="0"/>
                </a:lnTo>
                <a:lnTo>
                  <a:pt x="525024" y="248193"/>
                </a:lnTo>
                <a:lnTo>
                  <a:pt x="0" y="2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7210989" y="451995"/>
            <a:ext cx="0" cy="15533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-3439">
            <a:off x="9941165" y="834560"/>
            <a:ext cx="8066989" cy="3289007"/>
            <a:chOff x="0" y="0"/>
            <a:chExt cx="2124639" cy="866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4639" cy="866240"/>
            </a:xfrm>
            <a:custGeom>
              <a:avLst/>
              <a:gdLst/>
              <a:ahLst/>
              <a:cxnLst/>
              <a:rect l="l" t="t" r="r" b="b"/>
              <a:pathLst>
                <a:path w="2124639" h="866240">
                  <a:moveTo>
                    <a:pt x="0" y="0"/>
                  </a:moveTo>
                  <a:lnTo>
                    <a:pt x="2124639" y="0"/>
                  </a:lnTo>
                  <a:lnTo>
                    <a:pt x="2124639" y="866240"/>
                  </a:lnTo>
                  <a:lnTo>
                    <a:pt x="0" y="86624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4639" cy="90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average Airbnb listing price across 7,335 neighborhoods in Greece is $121.45.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5039" y="5751979"/>
            <a:ext cx="7096902" cy="3284901"/>
            <a:chOff x="0" y="0"/>
            <a:chExt cx="1869143" cy="865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9143" cy="865159"/>
            </a:xfrm>
            <a:custGeom>
              <a:avLst/>
              <a:gdLst/>
              <a:ahLst/>
              <a:cxnLst/>
              <a:rect l="l" t="t" r="r" b="b"/>
              <a:pathLst>
                <a:path w="1869143" h="865159">
                  <a:moveTo>
                    <a:pt x="0" y="0"/>
                  </a:moveTo>
                  <a:lnTo>
                    <a:pt x="1869143" y="0"/>
                  </a:lnTo>
                  <a:lnTo>
                    <a:pt x="1869143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69143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Acropolis neighborhood has the highest average listing price at $415.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24115" y="801392"/>
            <a:ext cx="7096902" cy="3206788"/>
            <a:chOff x="0" y="0"/>
            <a:chExt cx="1869143" cy="8445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69143" cy="844586"/>
            </a:xfrm>
            <a:custGeom>
              <a:avLst/>
              <a:gdLst/>
              <a:ahLst/>
              <a:cxnLst/>
              <a:rect l="l" t="t" r="r" b="b"/>
              <a:pathLst>
                <a:path w="1869143" h="844586">
                  <a:moveTo>
                    <a:pt x="0" y="0"/>
                  </a:moveTo>
                  <a:lnTo>
                    <a:pt x="1869143" y="0"/>
                  </a:lnTo>
                  <a:lnTo>
                    <a:pt x="1869143" y="844586"/>
                  </a:lnTo>
                  <a:lnTo>
                    <a:pt x="0" y="844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69143" cy="882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219"/>
                </a:lnSpc>
              </a:pPr>
              <a:endParaRPr/>
            </a:p>
            <a:p>
              <a:pPr algn="ctr">
                <a:lnSpc>
                  <a:spcPts val="307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Acropolis properties for up to 8 guests attract larger groups.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3589" y="1355243"/>
            <a:ext cx="4276362" cy="1162938"/>
            <a:chOff x="0" y="0"/>
            <a:chExt cx="1126285" cy="3062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6285" cy="306288"/>
            </a:xfrm>
            <a:custGeom>
              <a:avLst/>
              <a:gdLst/>
              <a:ahLst/>
              <a:cxnLst/>
              <a:rect l="l" t="t" r="r" b="b"/>
              <a:pathLst>
                <a:path w="1126285" h="306288">
                  <a:moveTo>
                    <a:pt x="923085" y="0"/>
                  </a:moveTo>
                  <a:cubicBezTo>
                    <a:pt x="1035309" y="0"/>
                    <a:pt x="1126285" y="68565"/>
                    <a:pt x="1126285" y="153144"/>
                  </a:cubicBezTo>
                  <a:cubicBezTo>
                    <a:pt x="1126285" y="237723"/>
                    <a:pt x="1035309" y="306288"/>
                    <a:pt x="923085" y="306288"/>
                  </a:cubicBezTo>
                  <a:lnTo>
                    <a:pt x="203200" y="306288"/>
                  </a:lnTo>
                  <a:cubicBezTo>
                    <a:pt x="90976" y="306288"/>
                    <a:pt x="0" y="237723"/>
                    <a:pt x="0" y="153144"/>
                  </a:cubicBezTo>
                  <a:cubicBezTo>
                    <a:pt x="0" y="685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26285" cy="36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Larger Group Accommodation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037366" y="5471877"/>
            <a:ext cx="8043409" cy="3284901"/>
            <a:chOff x="0" y="0"/>
            <a:chExt cx="2118429" cy="865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8429" cy="865159"/>
            </a:xfrm>
            <a:custGeom>
              <a:avLst/>
              <a:gdLst/>
              <a:ahLst/>
              <a:cxnLst/>
              <a:rect l="l" t="t" r="r" b="b"/>
              <a:pathLst>
                <a:path w="2118429" h="865159">
                  <a:moveTo>
                    <a:pt x="0" y="0"/>
                  </a:moveTo>
                  <a:lnTo>
                    <a:pt x="2118429" y="0"/>
                  </a:lnTo>
                  <a:lnTo>
                    <a:pt x="2118429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18429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98% of Superhosts have profilepic compared to 94% of Non-Superhosts.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28342" y="1355243"/>
            <a:ext cx="5292635" cy="1036227"/>
            <a:chOff x="0" y="0"/>
            <a:chExt cx="1758565" cy="344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58565" cy="344303"/>
            </a:xfrm>
            <a:custGeom>
              <a:avLst/>
              <a:gdLst/>
              <a:ahLst/>
              <a:cxnLst/>
              <a:rect l="l" t="t" r="r" b="b"/>
              <a:pathLst>
                <a:path w="1758565" h="344303">
                  <a:moveTo>
                    <a:pt x="1555365" y="0"/>
                  </a:moveTo>
                  <a:cubicBezTo>
                    <a:pt x="1667589" y="0"/>
                    <a:pt x="1758565" y="77075"/>
                    <a:pt x="1758565" y="172152"/>
                  </a:cubicBezTo>
                  <a:cubicBezTo>
                    <a:pt x="1758565" y="267228"/>
                    <a:pt x="1667589" y="344303"/>
                    <a:pt x="1555365" y="344303"/>
                  </a:cubicBezTo>
                  <a:lnTo>
                    <a:pt x="203200" y="344303"/>
                  </a:lnTo>
                  <a:cubicBezTo>
                    <a:pt x="90976" y="344303"/>
                    <a:pt x="0" y="267228"/>
                    <a:pt x="0" y="172152"/>
                  </a:cubicBezTo>
                  <a:cubicBezTo>
                    <a:pt x="0" y="770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758565" cy="401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Pricing Trends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73589" y="6136689"/>
            <a:ext cx="4836285" cy="903179"/>
            <a:chOff x="0" y="0"/>
            <a:chExt cx="1606935" cy="3000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06935" cy="300096"/>
            </a:xfrm>
            <a:custGeom>
              <a:avLst/>
              <a:gdLst/>
              <a:ahLst/>
              <a:cxnLst/>
              <a:rect l="l" t="t" r="r" b="b"/>
              <a:pathLst>
                <a:path w="1606935" h="300096">
                  <a:moveTo>
                    <a:pt x="1403735" y="0"/>
                  </a:moveTo>
                  <a:cubicBezTo>
                    <a:pt x="1515960" y="0"/>
                    <a:pt x="1606935" y="67179"/>
                    <a:pt x="1606935" y="150048"/>
                  </a:cubicBezTo>
                  <a:cubicBezTo>
                    <a:pt x="1606935" y="232917"/>
                    <a:pt x="1515960" y="300096"/>
                    <a:pt x="1403735" y="300096"/>
                  </a:cubicBezTo>
                  <a:lnTo>
                    <a:pt x="203200" y="300096"/>
                  </a:lnTo>
                  <a:cubicBezTo>
                    <a:pt x="90976" y="300096"/>
                    <a:pt x="0" y="232917"/>
                    <a:pt x="0" y="150048"/>
                  </a:cubicBezTo>
                  <a:cubicBezTo>
                    <a:pt x="0" y="671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606935" cy="3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High Priced Neighborhoods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28342" y="6037218"/>
            <a:ext cx="5460553" cy="995016"/>
            <a:chOff x="0" y="0"/>
            <a:chExt cx="1438170" cy="2620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38170" cy="262062"/>
            </a:xfrm>
            <a:custGeom>
              <a:avLst/>
              <a:gdLst/>
              <a:ahLst/>
              <a:cxnLst/>
              <a:rect l="l" t="t" r="r" b="b"/>
              <a:pathLst>
                <a:path w="1438170" h="262062">
                  <a:moveTo>
                    <a:pt x="1234970" y="0"/>
                  </a:moveTo>
                  <a:cubicBezTo>
                    <a:pt x="1347195" y="0"/>
                    <a:pt x="1438170" y="58665"/>
                    <a:pt x="1438170" y="131031"/>
                  </a:cubicBezTo>
                  <a:cubicBezTo>
                    <a:pt x="1438170" y="203397"/>
                    <a:pt x="1347195" y="262062"/>
                    <a:pt x="1234970" y="262062"/>
                  </a:cubicBezTo>
                  <a:lnTo>
                    <a:pt x="203200" y="262062"/>
                  </a:lnTo>
                  <a:cubicBezTo>
                    <a:pt x="90976" y="262062"/>
                    <a:pt x="0" y="203397"/>
                    <a:pt x="0" y="131031"/>
                  </a:cubicBezTo>
                  <a:cubicBezTo>
                    <a:pt x="0" y="58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438170" cy="319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Superhost Profile Behavior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164060" y="4060316"/>
            <a:ext cx="5746612" cy="1194589"/>
            <a:chOff x="0" y="0"/>
            <a:chExt cx="1758565" cy="3655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58565" cy="365565"/>
            </a:xfrm>
            <a:custGeom>
              <a:avLst/>
              <a:gdLst/>
              <a:ahLst/>
              <a:cxnLst/>
              <a:rect l="l" t="t" r="r" b="b"/>
              <a:pathLst>
                <a:path w="1758565" h="365565">
                  <a:moveTo>
                    <a:pt x="1555365" y="0"/>
                  </a:moveTo>
                  <a:cubicBezTo>
                    <a:pt x="1667589" y="0"/>
                    <a:pt x="1758565" y="81835"/>
                    <a:pt x="1758565" y="182783"/>
                  </a:cubicBezTo>
                  <a:cubicBezTo>
                    <a:pt x="1758565" y="283731"/>
                    <a:pt x="1667589" y="365565"/>
                    <a:pt x="1555365" y="365565"/>
                  </a:cubicBezTo>
                  <a:lnTo>
                    <a:pt x="203200" y="365565"/>
                  </a:lnTo>
                  <a:cubicBezTo>
                    <a:pt x="90976" y="365565"/>
                    <a:pt x="0" y="283731"/>
                    <a:pt x="0" y="182783"/>
                  </a:cubicBezTo>
                  <a:cubicBezTo>
                    <a:pt x="0" y="8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1758565" cy="47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559"/>
                </a:lnSpc>
                <a:spcBef>
                  <a:spcPct val="0"/>
                </a:spcBef>
              </a:pPr>
              <a:r>
                <a:rPr lang="en-US" sz="53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Key Insights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4972566" y="4008180"/>
            <a:ext cx="1191494" cy="649431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V="1">
            <a:off x="7501941" y="5254905"/>
            <a:ext cx="1535425" cy="213952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H="1" flipV="1">
            <a:off x="11910672" y="4657611"/>
            <a:ext cx="1148398" cy="814267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flipH="1">
            <a:off x="9144000" y="2391470"/>
            <a:ext cx="892914" cy="783576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61592" y="-10457176"/>
            <a:ext cx="1845969" cy="20283049"/>
            <a:chOff x="0" y="0"/>
            <a:chExt cx="486181" cy="5342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342037"/>
            </a:xfrm>
            <a:custGeom>
              <a:avLst/>
              <a:gdLst/>
              <a:ahLst/>
              <a:cxnLst/>
              <a:rect l="l" t="t" r="r" b="b"/>
              <a:pathLst>
                <a:path w="486181" h="5342037">
                  <a:moveTo>
                    <a:pt x="486181" y="0"/>
                  </a:moveTo>
                  <a:lnTo>
                    <a:pt x="486181" y="5227737"/>
                  </a:lnTo>
                  <a:lnTo>
                    <a:pt x="243091" y="5342037"/>
                  </a:lnTo>
                  <a:lnTo>
                    <a:pt x="0" y="5227737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52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9113929" y="-366574"/>
            <a:ext cx="1845969" cy="21576813"/>
            <a:chOff x="0" y="0"/>
            <a:chExt cx="486181" cy="568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5682782"/>
            </a:xfrm>
            <a:custGeom>
              <a:avLst/>
              <a:gdLst/>
              <a:ahLst/>
              <a:cxnLst/>
              <a:rect l="l" t="t" r="r" b="b"/>
              <a:pathLst>
                <a:path w="486181" h="5682782">
                  <a:moveTo>
                    <a:pt x="486181" y="0"/>
                  </a:moveTo>
                  <a:lnTo>
                    <a:pt x="486181" y="5568482"/>
                  </a:lnTo>
                  <a:lnTo>
                    <a:pt x="243091" y="5682782"/>
                  </a:lnTo>
                  <a:lnTo>
                    <a:pt x="0" y="556848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5606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7210989" y="451995"/>
            <a:ext cx="0" cy="15533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-3439">
            <a:off x="10219367" y="611368"/>
            <a:ext cx="8066989" cy="3289007"/>
            <a:chOff x="0" y="0"/>
            <a:chExt cx="2124639" cy="866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4639" cy="866240"/>
            </a:xfrm>
            <a:custGeom>
              <a:avLst/>
              <a:gdLst/>
              <a:ahLst/>
              <a:cxnLst/>
              <a:rect l="l" t="t" r="r" b="b"/>
              <a:pathLst>
                <a:path w="2124639" h="866240">
                  <a:moveTo>
                    <a:pt x="0" y="0"/>
                  </a:moveTo>
                  <a:lnTo>
                    <a:pt x="2124639" y="0"/>
                  </a:lnTo>
                  <a:lnTo>
                    <a:pt x="2124639" y="866240"/>
                  </a:lnTo>
                  <a:lnTo>
                    <a:pt x="0" y="86624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24639" cy="90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Acropolis ranks 12th in property scores, despite its higher average prices.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039" y="5751979"/>
            <a:ext cx="7096902" cy="3284901"/>
            <a:chOff x="0" y="0"/>
            <a:chExt cx="1869143" cy="865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69143" cy="865159"/>
            </a:xfrm>
            <a:custGeom>
              <a:avLst/>
              <a:gdLst/>
              <a:ahLst/>
              <a:cxnLst/>
              <a:rect l="l" t="t" r="r" b="b"/>
              <a:pathLst>
                <a:path w="1869143" h="865159">
                  <a:moveTo>
                    <a:pt x="0" y="0"/>
                  </a:moveTo>
                  <a:lnTo>
                    <a:pt x="1869143" y="0"/>
                  </a:lnTo>
                  <a:lnTo>
                    <a:pt x="1869143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69143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Hotels average 1,037 nights, while entire apartments average 912 nights for max bookings.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7361" y="801392"/>
            <a:ext cx="6914581" cy="3206788"/>
            <a:chOff x="0" y="0"/>
            <a:chExt cx="1821124" cy="8445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1124" cy="844586"/>
            </a:xfrm>
            <a:custGeom>
              <a:avLst/>
              <a:gdLst/>
              <a:ahLst/>
              <a:cxnLst/>
              <a:rect l="l" t="t" r="r" b="b"/>
              <a:pathLst>
                <a:path w="1821124" h="844586">
                  <a:moveTo>
                    <a:pt x="0" y="0"/>
                  </a:moveTo>
                  <a:lnTo>
                    <a:pt x="1821124" y="0"/>
                  </a:lnTo>
                  <a:lnTo>
                    <a:pt x="1821124" y="844586"/>
                  </a:lnTo>
                  <a:lnTo>
                    <a:pt x="0" y="844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21124" cy="882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219"/>
                </a:lnSpc>
              </a:pPr>
              <a:endParaRPr/>
            </a:p>
            <a:p>
              <a:pPr algn="ctr">
                <a:lnSpc>
                  <a:spcPts val="307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Non-superhosts own more properties, but both prefer listing entire two-bed apartments.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3589" y="1241848"/>
            <a:ext cx="4276362" cy="1162938"/>
            <a:chOff x="0" y="0"/>
            <a:chExt cx="1126285" cy="3062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6285" cy="306288"/>
            </a:xfrm>
            <a:custGeom>
              <a:avLst/>
              <a:gdLst/>
              <a:ahLst/>
              <a:cxnLst/>
              <a:rect l="l" t="t" r="r" b="b"/>
              <a:pathLst>
                <a:path w="1126285" h="306288">
                  <a:moveTo>
                    <a:pt x="923085" y="0"/>
                  </a:moveTo>
                  <a:cubicBezTo>
                    <a:pt x="1035309" y="0"/>
                    <a:pt x="1126285" y="68565"/>
                    <a:pt x="1126285" y="153144"/>
                  </a:cubicBezTo>
                  <a:cubicBezTo>
                    <a:pt x="1126285" y="237723"/>
                    <a:pt x="1035309" y="306288"/>
                    <a:pt x="923085" y="306288"/>
                  </a:cubicBezTo>
                  <a:lnTo>
                    <a:pt x="203200" y="306288"/>
                  </a:lnTo>
                  <a:cubicBezTo>
                    <a:pt x="90976" y="306288"/>
                    <a:pt x="0" y="237723"/>
                    <a:pt x="0" y="153144"/>
                  </a:cubicBezTo>
                  <a:cubicBezTo>
                    <a:pt x="0" y="685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26285" cy="36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Host Ownership &amp; Property Type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46479" y="5679716"/>
            <a:ext cx="8043409" cy="3284901"/>
            <a:chOff x="0" y="0"/>
            <a:chExt cx="2118429" cy="8651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8429" cy="865159"/>
            </a:xfrm>
            <a:custGeom>
              <a:avLst/>
              <a:gdLst/>
              <a:ahLst/>
              <a:cxnLst/>
              <a:rect l="l" t="t" r="r" b="b"/>
              <a:pathLst>
                <a:path w="2118429" h="865159">
                  <a:moveTo>
                    <a:pt x="0" y="0"/>
                  </a:moveTo>
                  <a:lnTo>
                    <a:pt x="2118429" y="0"/>
                  </a:lnTo>
                  <a:lnTo>
                    <a:pt x="2118429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18429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number of bookings spikes in September and October.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33017" y="1355243"/>
            <a:ext cx="5963771" cy="1152817"/>
            <a:chOff x="0" y="0"/>
            <a:chExt cx="1981561" cy="383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1561" cy="383042"/>
            </a:xfrm>
            <a:custGeom>
              <a:avLst/>
              <a:gdLst/>
              <a:ahLst/>
              <a:cxnLst/>
              <a:rect l="l" t="t" r="r" b="b"/>
              <a:pathLst>
                <a:path w="1981561" h="383042">
                  <a:moveTo>
                    <a:pt x="1778361" y="0"/>
                  </a:moveTo>
                  <a:cubicBezTo>
                    <a:pt x="1890586" y="0"/>
                    <a:pt x="1981561" y="85747"/>
                    <a:pt x="1981561" y="191521"/>
                  </a:cubicBezTo>
                  <a:cubicBezTo>
                    <a:pt x="1981561" y="297295"/>
                    <a:pt x="1890586" y="383042"/>
                    <a:pt x="1778361" y="383042"/>
                  </a:cubicBezTo>
                  <a:lnTo>
                    <a:pt x="203200" y="383042"/>
                  </a:lnTo>
                  <a:cubicBezTo>
                    <a:pt x="90976" y="383042"/>
                    <a:pt x="0" y="297295"/>
                    <a:pt x="0" y="191521"/>
                  </a:cubicBezTo>
                  <a:cubicBezTo>
                    <a:pt x="0" y="857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981561" cy="4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Top Neighborhoods by Average Property Score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73589" y="6136689"/>
            <a:ext cx="4836285" cy="903179"/>
            <a:chOff x="0" y="0"/>
            <a:chExt cx="1606935" cy="3000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06935" cy="300096"/>
            </a:xfrm>
            <a:custGeom>
              <a:avLst/>
              <a:gdLst/>
              <a:ahLst/>
              <a:cxnLst/>
              <a:rect l="l" t="t" r="r" b="b"/>
              <a:pathLst>
                <a:path w="1606935" h="300096">
                  <a:moveTo>
                    <a:pt x="1403735" y="0"/>
                  </a:moveTo>
                  <a:cubicBezTo>
                    <a:pt x="1515960" y="0"/>
                    <a:pt x="1606935" y="67179"/>
                    <a:pt x="1606935" y="150048"/>
                  </a:cubicBezTo>
                  <a:cubicBezTo>
                    <a:pt x="1606935" y="232917"/>
                    <a:pt x="1515960" y="300096"/>
                    <a:pt x="1403735" y="300096"/>
                  </a:cubicBezTo>
                  <a:lnTo>
                    <a:pt x="203200" y="300096"/>
                  </a:lnTo>
                  <a:cubicBezTo>
                    <a:pt x="90976" y="300096"/>
                    <a:pt x="0" y="232917"/>
                    <a:pt x="0" y="150048"/>
                  </a:cubicBezTo>
                  <a:cubicBezTo>
                    <a:pt x="0" y="671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606935" cy="3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Stay Duration Insights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328342" y="6037218"/>
            <a:ext cx="5460553" cy="995016"/>
            <a:chOff x="0" y="0"/>
            <a:chExt cx="1438170" cy="262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38170" cy="262062"/>
            </a:xfrm>
            <a:custGeom>
              <a:avLst/>
              <a:gdLst/>
              <a:ahLst/>
              <a:cxnLst/>
              <a:rect l="l" t="t" r="r" b="b"/>
              <a:pathLst>
                <a:path w="1438170" h="262062">
                  <a:moveTo>
                    <a:pt x="1234970" y="0"/>
                  </a:moveTo>
                  <a:cubicBezTo>
                    <a:pt x="1347195" y="0"/>
                    <a:pt x="1438170" y="58665"/>
                    <a:pt x="1438170" y="131031"/>
                  </a:cubicBezTo>
                  <a:cubicBezTo>
                    <a:pt x="1438170" y="203397"/>
                    <a:pt x="1347195" y="262062"/>
                    <a:pt x="1234970" y="262062"/>
                  </a:cubicBezTo>
                  <a:lnTo>
                    <a:pt x="203200" y="262062"/>
                  </a:lnTo>
                  <a:cubicBezTo>
                    <a:pt x="90976" y="262062"/>
                    <a:pt x="0" y="203397"/>
                    <a:pt x="0" y="131031"/>
                  </a:cubicBezTo>
                  <a:cubicBezTo>
                    <a:pt x="0" y="58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438170" cy="319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Seasonal Trends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11270" y="3936877"/>
            <a:ext cx="5746612" cy="1194589"/>
            <a:chOff x="0" y="0"/>
            <a:chExt cx="1758565" cy="3655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58565" cy="365565"/>
            </a:xfrm>
            <a:custGeom>
              <a:avLst/>
              <a:gdLst/>
              <a:ahLst/>
              <a:cxnLst/>
              <a:rect l="l" t="t" r="r" b="b"/>
              <a:pathLst>
                <a:path w="1758565" h="365565">
                  <a:moveTo>
                    <a:pt x="1555365" y="0"/>
                  </a:moveTo>
                  <a:cubicBezTo>
                    <a:pt x="1667589" y="0"/>
                    <a:pt x="1758565" y="81835"/>
                    <a:pt x="1758565" y="182783"/>
                  </a:cubicBezTo>
                  <a:cubicBezTo>
                    <a:pt x="1758565" y="283731"/>
                    <a:pt x="1667589" y="365565"/>
                    <a:pt x="1555365" y="365565"/>
                  </a:cubicBezTo>
                  <a:lnTo>
                    <a:pt x="203200" y="365565"/>
                  </a:lnTo>
                  <a:cubicBezTo>
                    <a:pt x="90976" y="365565"/>
                    <a:pt x="0" y="283731"/>
                    <a:pt x="0" y="182783"/>
                  </a:cubicBezTo>
                  <a:cubicBezTo>
                    <a:pt x="0" y="8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758565" cy="47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559"/>
                </a:lnSpc>
                <a:spcBef>
                  <a:spcPct val="0"/>
                </a:spcBef>
              </a:pPr>
              <a:r>
                <a:rPr lang="en-US" sz="53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Key Insights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4044651" y="4008180"/>
            <a:ext cx="1966620" cy="525992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V="1">
            <a:off x="7501941" y="5131465"/>
            <a:ext cx="1382635" cy="226296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H="1" flipV="1">
            <a:off x="11757883" y="4534171"/>
            <a:ext cx="2110301" cy="114554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H="1">
            <a:off x="8884577" y="2259907"/>
            <a:ext cx="1334793" cy="1676970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466</Words>
  <Application>Microsoft Office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 Bold</vt:lpstr>
      <vt:lpstr>Open Sans 1 Bold Italics</vt:lpstr>
      <vt:lpstr>Open Sans 1</vt:lpstr>
      <vt:lpstr>Montserrat</vt:lpstr>
      <vt:lpstr>Arial</vt:lpstr>
      <vt:lpstr>Montserrat Bold Italics</vt:lpstr>
      <vt:lpstr>Open Sans 2 Bold</vt:lpstr>
      <vt:lpstr>Calibri</vt:lpstr>
      <vt:lpstr>Open Sans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Business Proposal Presentation</dc:title>
  <dc:creator>Δημητρα Συκεριδη</dc:creator>
  <cp:lastModifiedBy>Δημητρα Συκεριδη</cp:lastModifiedBy>
  <cp:revision>1</cp:revision>
  <dcterms:created xsi:type="dcterms:W3CDTF">2006-08-16T00:00:00Z</dcterms:created>
  <dcterms:modified xsi:type="dcterms:W3CDTF">2024-09-30T18:20:48Z</dcterms:modified>
  <dc:identifier>DAGRyxSQfOw</dc:identifier>
</cp:coreProperties>
</file>